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4630400" cy="8229600"/>
  <p:notesSz cx="8229600" cy="14630400"/>
  <p:embeddedFontLst>
    <p:embeddedFont>
      <p:font typeface="Overpass Light" panose="020B0604020202020204" charset="0"/>
      <p:regular r:id="rId12"/>
    </p:embeddedFont>
    <p:embeddedFont>
      <p:font typeface="Calibri" panose="020F0502020204030204" pitchFamily="34" charset="0"/>
      <p:regular r:id="rId13"/>
      <p:bold r:id="rId14"/>
      <p:italic r:id="rId15"/>
      <p:boldItalic r:id="rId1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>
        <p:scale>
          <a:sx n="67" d="100"/>
          <a:sy n="67" d="100"/>
        </p:scale>
        <p:origin x="-324" y="204"/>
      </p:cViewPr>
      <p:guideLst>
        <p:guide orient="horz" pos="2592"/>
        <p:guide pos="4608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/Relationships>
</file>

<file path=ppt/media/image1.png>
</file>

<file path=ppt/media/image10.png>
</file>

<file path=ppt/media/image11.png>
</file>

<file path=ppt/media/image12.png>
</file>

<file path=ppt/media/image13.jpeg>
</file>

<file path=ppt/media/image14.png>
</file>

<file path=ppt/media/image15.png>
</file>

<file path=ppt/media/image16.png>
</file>

<file path=ppt/media/image17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6732733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pPr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pPr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4B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E6"/>
          </a:solidFill>
          <a:ln/>
        </p:spPr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4B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E6"/>
          </a:solidFill>
          <a:ln/>
        </p:spPr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4B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E6"/>
          </a:solidFill>
          <a:ln/>
        </p:spPr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4B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E6"/>
          </a:solidFill>
          <a:ln/>
        </p:spPr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4B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E6"/>
          </a:solidFill>
          <a:ln/>
        </p:spPr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4B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E6"/>
          </a:solidFill>
          <a:ln/>
        </p:spPr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4B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E6"/>
          </a:solidFill>
          <a:ln/>
        </p:spPr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4B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E6"/>
          </a:solidFill>
          <a:ln/>
        </p:spPr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3.jpe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16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124530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233939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Predicting Car Prices Using Data Science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4086343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000" dirty="0">
                <a:solidFill>
                  <a:srgbClr val="3B4E4E"/>
                </a:solidFill>
                <a:latin typeface="Overpass Light" pitchFamily="34" charset="0"/>
                <a:ea typeface="Overpass Light" pitchFamily="34" charset="-122"/>
                <a:cs typeface="Overpass Light" pitchFamily="34" charset="-120"/>
              </a:rPr>
              <a:t>A Machine Learning Project Transforming the Automotive </a:t>
            </a:r>
            <a:r>
              <a:rPr lang="en-US" sz="2000" dirty="0" smtClean="0">
                <a:solidFill>
                  <a:srgbClr val="3B4E4E"/>
                </a:solidFill>
                <a:latin typeface="Overpass Light" pitchFamily="34" charset="0"/>
                <a:ea typeface="Overpass Light" pitchFamily="34" charset="-122"/>
                <a:cs typeface="Overpass Light" pitchFamily="34" charset="-120"/>
              </a:rPr>
              <a:t>Market</a:t>
            </a:r>
          </a:p>
          <a:p>
            <a:pPr marL="0" indent="0" algn="l">
              <a:lnSpc>
                <a:spcPts val="2850"/>
              </a:lnSpc>
              <a:buNone/>
            </a:pPr>
            <a:endParaRPr lang="en-US" sz="1750" dirty="0" smtClean="0">
              <a:solidFill>
                <a:srgbClr val="3B4E4E"/>
              </a:solidFill>
              <a:latin typeface="Overpass Light" pitchFamily="34" charset="0"/>
            </a:endParaRPr>
          </a:p>
          <a:p>
            <a:pPr marL="0" indent="0" algn="l">
              <a:lnSpc>
                <a:spcPts val="2850"/>
              </a:lnSpc>
              <a:buNone/>
            </a:pPr>
            <a:r>
              <a:rPr lang="en-US" sz="2200" b="1" dirty="0" smtClean="0">
                <a:solidFill>
                  <a:srgbClr val="3B4E4E"/>
                </a:solidFill>
                <a:latin typeface="Overpass Light" pitchFamily="34" charset="0"/>
              </a:rPr>
              <a:t>Presented By :  Navdeep Kaur</a:t>
            </a:r>
          </a:p>
          <a:p>
            <a:pPr marL="0" indent="0" algn="l">
              <a:lnSpc>
                <a:spcPts val="2850"/>
              </a:lnSpc>
              <a:buNone/>
            </a:pPr>
            <a:r>
              <a:rPr lang="en-US" sz="2200" b="1" dirty="0" smtClean="0">
                <a:solidFill>
                  <a:srgbClr val="3B4E4E"/>
                </a:solidFill>
                <a:latin typeface="Overpass Light" pitchFamily="34" charset="0"/>
              </a:rPr>
              <a:t>URN : 2302617</a:t>
            </a:r>
            <a:endParaRPr lang="en-US" sz="2200" b="1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517684" y="632936"/>
            <a:ext cx="8041838" cy="46220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600"/>
              </a:lnSpc>
              <a:buNone/>
            </a:pPr>
            <a:r>
              <a:rPr lang="en-US" sz="2900" b="1" dirty="0">
                <a:solidFill>
                  <a:srgbClr val="233939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The Challenge: Why Predict Car Prices?</a:t>
            </a:r>
            <a:endParaRPr lang="en-US" sz="2900" dirty="0"/>
          </a:p>
        </p:txBody>
      </p:sp>
      <p:sp>
        <p:nvSpPr>
          <p:cNvPr id="4" name="Shape 1"/>
          <p:cNvSpPr/>
          <p:nvPr/>
        </p:nvSpPr>
        <p:spPr>
          <a:xfrm>
            <a:off x="517684" y="1316950"/>
            <a:ext cx="8108633" cy="1458992"/>
          </a:xfrm>
          <a:prstGeom prst="roundRect">
            <a:avLst>
              <a:gd name="adj" fmla="val 4258"/>
            </a:avLst>
          </a:prstGeom>
          <a:solidFill>
            <a:srgbClr val="DDEEE6"/>
          </a:solidFill>
          <a:ln w="7620">
            <a:solidFill>
              <a:srgbClr val="C3D4CC"/>
            </a:solidFill>
            <a:prstDash val="solid"/>
          </a:ln>
        </p:spPr>
      </p:sp>
      <p:sp>
        <p:nvSpPr>
          <p:cNvPr id="5" name="Shape 2"/>
          <p:cNvSpPr/>
          <p:nvPr/>
        </p:nvSpPr>
        <p:spPr>
          <a:xfrm>
            <a:off x="673179" y="1472446"/>
            <a:ext cx="443746" cy="443746"/>
          </a:xfrm>
          <a:prstGeom prst="roundRect">
            <a:avLst>
              <a:gd name="adj" fmla="val 20604322"/>
            </a:avLst>
          </a:prstGeom>
          <a:solidFill>
            <a:srgbClr val="224435"/>
          </a:solidFill>
          <a:ln/>
        </p:spPr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5218" y="1569482"/>
            <a:ext cx="199668" cy="249555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673179" y="2064067"/>
            <a:ext cx="2187178" cy="2311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b="1" dirty="0">
                <a:solidFill>
                  <a:srgbClr val="3B4E4E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Rapid Market Growth</a:t>
            </a:r>
            <a:endParaRPr lang="en-US" dirty="0"/>
          </a:p>
        </p:txBody>
      </p:sp>
      <p:sp>
        <p:nvSpPr>
          <p:cNvPr id="8" name="Text 4"/>
          <p:cNvSpPr/>
          <p:nvPr/>
        </p:nvSpPr>
        <p:spPr>
          <a:xfrm>
            <a:off x="673179" y="2383869"/>
            <a:ext cx="7797641" cy="2365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2000" dirty="0">
                <a:solidFill>
                  <a:srgbClr val="3B4E4E"/>
                </a:solidFill>
                <a:latin typeface="Overpass Light" pitchFamily="34" charset="0"/>
                <a:ea typeface="Overpass Light" pitchFamily="34" charset="-122"/>
                <a:cs typeface="Overpass Light" pitchFamily="34" charset="-120"/>
              </a:rPr>
              <a:t>India alone sells 3.4 million used vehicles annually</a:t>
            </a:r>
            <a:endParaRPr lang="en-US" sz="2000" dirty="0"/>
          </a:p>
        </p:txBody>
      </p:sp>
      <p:sp>
        <p:nvSpPr>
          <p:cNvPr id="9" name="Shape 5"/>
          <p:cNvSpPr/>
          <p:nvPr/>
        </p:nvSpPr>
        <p:spPr>
          <a:xfrm>
            <a:off x="517684" y="2939316"/>
            <a:ext cx="8108633" cy="1458992"/>
          </a:xfrm>
          <a:prstGeom prst="roundRect">
            <a:avLst>
              <a:gd name="adj" fmla="val 4258"/>
            </a:avLst>
          </a:prstGeom>
          <a:solidFill>
            <a:srgbClr val="DDEEE6"/>
          </a:solidFill>
          <a:ln w="7620">
            <a:solidFill>
              <a:srgbClr val="C3D4CC"/>
            </a:solidFill>
            <a:prstDash val="solid"/>
          </a:ln>
        </p:spPr>
      </p:sp>
      <p:sp>
        <p:nvSpPr>
          <p:cNvPr id="10" name="Shape 6"/>
          <p:cNvSpPr/>
          <p:nvPr/>
        </p:nvSpPr>
        <p:spPr>
          <a:xfrm>
            <a:off x="673179" y="3079313"/>
            <a:ext cx="443746" cy="443746"/>
          </a:xfrm>
          <a:prstGeom prst="roundRect">
            <a:avLst>
              <a:gd name="adj" fmla="val 20604322"/>
            </a:avLst>
          </a:prstGeom>
          <a:solidFill>
            <a:srgbClr val="224435"/>
          </a:solidFill>
          <a:ln/>
        </p:spPr>
      </p:sp>
      <p:pic>
        <p:nvPicPr>
          <p:cNvPr id="11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5218" y="3176349"/>
            <a:ext cx="199668" cy="249555"/>
          </a:xfrm>
          <a:prstGeom prst="rect">
            <a:avLst/>
          </a:prstGeom>
        </p:spPr>
      </p:pic>
      <p:sp>
        <p:nvSpPr>
          <p:cNvPr id="12" name="Text 7"/>
          <p:cNvSpPr/>
          <p:nvPr/>
        </p:nvSpPr>
        <p:spPr>
          <a:xfrm>
            <a:off x="673179" y="3670935"/>
            <a:ext cx="1947267" cy="2311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b="1" dirty="0">
                <a:solidFill>
                  <a:srgbClr val="3B4E4E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Pricing Uncertainty</a:t>
            </a:r>
            <a:endParaRPr lang="en-US" dirty="0"/>
          </a:p>
        </p:txBody>
      </p:sp>
      <p:sp>
        <p:nvSpPr>
          <p:cNvPr id="13" name="Text 8"/>
          <p:cNvSpPr/>
          <p:nvPr/>
        </p:nvSpPr>
        <p:spPr>
          <a:xfrm>
            <a:off x="673179" y="3990737"/>
            <a:ext cx="7797641" cy="2365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2000" dirty="0">
                <a:solidFill>
                  <a:srgbClr val="3B4E4E"/>
                </a:solidFill>
                <a:latin typeface="Overpass Light" pitchFamily="34" charset="0"/>
                <a:ea typeface="Overpass Light" pitchFamily="34" charset="-122"/>
                <a:cs typeface="Overpass Light" pitchFamily="34" charset="-120"/>
              </a:rPr>
              <a:t>Inconsistent valuations create confusion for buyers and sellers</a:t>
            </a:r>
            <a:endParaRPr lang="en-US" sz="2000" dirty="0"/>
          </a:p>
        </p:txBody>
      </p:sp>
      <p:sp>
        <p:nvSpPr>
          <p:cNvPr id="14" name="Shape 9"/>
          <p:cNvSpPr/>
          <p:nvPr/>
        </p:nvSpPr>
        <p:spPr>
          <a:xfrm>
            <a:off x="517684" y="4530685"/>
            <a:ext cx="8108633" cy="1458992"/>
          </a:xfrm>
          <a:prstGeom prst="roundRect">
            <a:avLst>
              <a:gd name="adj" fmla="val 4258"/>
            </a:avLst>
          </a:prstGeom>
          <a:solidFill>
            <a:srgbClr val="DDEEE6"/>
          </a:solidFill>
          <a:ln w="7620">
            <a:solidFill>
              <a:srgbClr val="C3D4CC"/>
            </a:solidFill>
            <a:prstDash val="solid"/>
          </a:ln>
        </p:spPr>
      </p:sp>
      <p:sp>
        <p:nvSpPr>
          <p:cNvPr id="15" name="Shape 10"/>
          <p:cNvSpPr/>
          <p:nvPr/>
        </p:nvSpPr>
        <p:spPr>
          <a:xfrm>
            <a:off x="673179" y="4686181"/>
            <a:ext cx="443746" cy="443746"/>
          </a:xfrm>
          <a:prstGeom prst="roundRect">
            <a:avLst>
              <a:gd name="adj" fmla="val 20604322"/>
            </a:avLst>
          </a:prstGeom>
          <a:solidFill>
            <a:srgbClr val="224435"/>
          </a:solidFill>
          <a:ln/>
        </p:spPr>
      </p:sp>
      <p:pic>
        <p:nvPicPr>
          <p:cNvPr id="16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95218" y="4783217"/>
            <a:ext cx="199668" cy="249555"/>
          </a:xfrm>
          <a:prstGeom prst="rect">
            <a:avLst/>
          </a:prstGeom>
        </p:spPr>
      </p:pic>
      <p:sp>
        <p:nvSpPr>
          <p:cNvPr id="17" name="Text 11"/>
          <p:cNvSpPr/>
          <p:nvPr/>
        </p:nvSpPr>
        <p:spPr>
          <a:xfrm>
            <a:off x="673179" y="5277803"/>
            <a:ext cx="1983224" cy="2311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b="1" dirty="0">
                <a:solidFill>
                  <a:srgbClr val="3B4E4E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Intermediary Issues</a:t>
            </a:r>
            <a:endParaRPr lang="en-US" dirty="0"/>
          </a:p>
        </p:txBody>
      </p:sp>
      <p:sp>
        <p:nvSpPr>
          <p:cNvPr id="18" name="Text 12"/>
          <p:cNvSpPr/>
          <p:nvPr/>
        </p:nvSpPr>
        <p:spPr>
          <a:xfrm>
            <a:off x="673179" y="5597604"/>
            <a:ext cx="7797641" cy="2365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2000" dirty="0">
                <a:solidFill>
                  <a:srgbClr val="3B4E4E"/>
                </a:solidFill>
                <a:latin typeface="Overpass Light" pitchFamily="34" charset="0"/>
                <a:ea typeface="Overpass Light" pitchFamily="34" charset="-122"/>
                <a:cs typeface="Overpass Light" pitchFamily="34" charset="-120"/>
              </a:rPr>
              <a:t>Traditional sales prone to manipulation and hidden costs</a:t>
            </a:r>
            <a:endParaRPr lang="en-US" sz="2000" dirty="0"/>
          </a:p>
        </p:txBody>
      </p:sp>
      <p:sp>
        <p:nvSpPr>
          <p:cNvPr id="19" name="Shape 13"/>
          <p:cNvSpPr/>
          <p:nvPr/>
        </p:nvSpPr>
        <p:spPr>
          <a:xfrm>
            <a:off x="517684" y="6137553"/>
            <a:ext cx="8108633" cy="1458992"/>
          </a:xfrm>
          <a:prstGeom prst="roundRect">
            <a:avLst>
              <a:gd name="adj" fmla="val 4258"/>
            </a:avLst>
          </a:prstGeom>
          <a:solidFill>
            <a:srgbClr val="DDEEE6"/>
          </a:solidFill>
          <a:ln w="7620">
            <a:solidFill>
              <a:srgbClr val="C3D4CC"/>
            </a:solidFill>
            <a:prstDash val="solid"/>
          </a:ln>
        </p:spPr>
      </p:sp>
      <p:sp>
        <p:nvSpPr>
          <p:cNvPr id="20" name="Shape 14"/>
          <p:cNvSpPr/>
          <p:nvPr/>
        </p:nvSpPr>
        <p:spPr>
          <a:xfrm>
            <a:off x="673179" y="6293048"/>
            <a:ext cx="443746" cy="443746"/>
          </a:xfrm>
          <a:prstGeom prst="roundRect">
            <a:avLst>
              <a:gd name="adj" fmla="val 20604322"/>
            </a:avLst>
          </a:prstGeom>
          <a:solidFill>
            <a:srgbClr val="224435"/>
          </a:solidFill>
          <a:ln/>
        </p:spPr>
      </p:sp>
      <p:pic>
        <p:nvPicPr>
          <p:cNvPr id="21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95218" y="6390084"/>
            <a:ext cx="199668" cy="249555"/>
          </a:xfrm>
          <a:prstGeom prst="rect">
            <a:avLst/>
          </a:prstGeom>
        </p:spPr>
      </p:pic>
      <p:sp>
        <p:nvSpPr>
          <p:cNvPr id="22" name="Text 15"/>
          <p:cNvSpPr/>
          <p:nvPr/>
        </p:nvSpPr>
        <p:spPr>
          <a:xfrm>
            <a:off x="673179" y="6884670"/>
            <a:ext cx="2119670" cy="2311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b="1" dirty="0">
                <a:solidFill>
                  <a:srgbClr val="3B4E4E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Data-Driven Solution</a:t>
            </a:r>
            <a:endParaRPr lang="en-US" dirty="0"/>
          </a:p>
        </p:txBody>
      </p:sp>
      <p:sp>
        <p:nvSpPr>
          <p:cNvPr id="23" name="Text 16"/>
          <p:cNvSpPr/>
          <p:nvPr/>
        </p:nvSpPr>
        <p:spPr>
          <a:xfrm>
            <a:off x="673179" y="7204472"/>
            <a:ext cx="7797641" cy="2365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2000" dirty="0">
                <a:solidFill>
                  <a:srgbClr val="3B4E4E"/>
                </a:solidFill>
                <a:latin typeface="Overpass Light" pitchFamily="34" charset="0"/>
                <a:ea typeface="Overpass Light" pitchFamily="34" charset="-122"/>
                <a:cs typeface="Overpass Light" pitchFamily="34" charset="-120"/>
              </a:rPr>
              <a:t>ML enables fair, transparent pricing decisions</a:t>
            </a:r>
            <a:endParaRPr lang="en-US" sz="20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462933"/>
            <a:ext cx="8066365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233939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Project Objective &amp; Scope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4738688"/>
            <a:ext cx="3402330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650" b="1" dirty="0">
                <a:solidFill>
                  <a:srgbClr val="233939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Core Goals</a:t>
            </a:r>
            <a:endParaRPr lang="en-US" sz="2650" dirty="0"/>
          </a:p>
        </p:txBody>
      </p:sp>
      <p:sp>
        <p:nvSpPr>
          <p:cNvPr id="5" name="Text 2"/>
          <p:cNvSpPr/>
          <p:nvPr/>
        </p:nvSpPr>
        <p:spPr>
          <a:xfrm>
            <a:off x="793790" y="5390793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2000" dirty="0">
                <a:solidFill>
                  <a:srgbClr val="3B4E4E"/>
                </a:solidFill>
                <a:latin typeface="Overpass Light" pitchFamily="34" charset="0"/>
                <a:ea typeface="Overpass Light" pitchFamily="34" charset="-122"/>
                <a:cs typeface="Overpass Light" pitchFamily="34" charset="-120"/>
              </a:rPr>
              <a:t>Build supervised ML model for price forecasting</a:t>
            </a:r>
            <a:endParaRPr lang="en-US" sz="2000" dirty="0"/>
          </a:p>
        </p:txBody>
      </p:sp>
      <p:sp>
        <p:nvSpPr>
          <p:cNvPr id="6" name="Text 3"/>
          <p:cNvSpPr/>
          <p:nvPr/>
        </p:nvSpPr>
        <p:spPr>
          <a:xfrm>
            <a:off x="793790" y="5832991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2000" dirty="0">
                <a:solidFill>
                  <a:srgbClr val="3B4E4E"/>
                </a:solidFill>
                <a:latin typeface="Overpass Light" pitchFamily="34" charset="0"/>
                <a:ea typeface="Overpass Light" pitchFamily="34" charset="-122"/>
                <a:cs typeface="Overpass Light" pitchFamily="34" charset="-120"/>
              </a:rPr>
              <a:t>Analyse multiple car attributes comprehensively</a:t>
            </a:r>
            <a:endParaRPr lang="en-US" sz="2000" dirty="0"/>
          </a:p>
        </p:txBody>
      </p:sp>
      <p:sp>
        <p:nvSpPr>
          <p:cNvPr id="7" name="Text 4"/>
          <p:cNvSpPr/>
          <p:nvPr/>
        </p:nvSpPr>
        <p:spPr>
          <a:xfrm>
            <a:off x="793790" y="6275189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2000" dirty="0">
                <a:solidFill>
                  <a:srgbClr val="3B4E4E"/>
                </a:solidFill>
                <a:latin typeface="Overpass Light" pitchFamily="34" charset="0"/>
                <a:ea typeface="Overpass Light" pitchFamily="34" charset="-122"/>
                <a:cs typeface="Overpass Light" pitchFamily="34" charset="-120"/>
              </a:rPr>
              <a:t>Generate feature-wise predictions and visual insights</a:t>
            </a:r>
            <a:endParaRPr lang="en-US" sz="2000" dirty="0"/>
          </a:p>
        </p:txBody>
      </p:sp>
      <p:sp>
        <p:nvSpPr>
          <p:cNvPr id="8" name="Text 5"/>
          <p:cNvSpPr/>
          <p:nvPr/>
        </p:nvSpPr>
        <p:spPr>
          <a:xfrm>
            <a:off x="793790" y="6717387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2000" dirty="0">
                <a:solidFill>
                  <a:srgbClr val="3B4E4E"/>
                </a:solidFill>
                <a:latin typeface="Overpass Light" pitchFamily="34" charset="0"/>
                <a:ea typeface="Overpass Light" pitchFamily="34" charset="-122"/>
                <a:cs typeface="Overpass Light" pitchFamily="34" charset="-120"/>
              </a:rPr>
              <a:t>Deploy interactive web application</a:t>
            </a:r>
            <a:endParaRPr lang="en-US" sz="2000" dirty="0"/>
          </a:p>
        </p:txBody>
      </p:sp>
      <p:sp>
        <p:nvSpPr>
          <p:cNvPr id="9" name="Text 6"/>
          <p:cNvSpPr/>
          <p:nvPr/>
        </p:nvSpPr>
        <p:spPr>
          <a:xfrm>
            <a:off x="7599521" y="4738688"/>
            <a:ext cx="4243864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650" b="1" dirty="0">
                <a:solidFill>
                  <a:srgbClr val="233939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Key Features Analysed</a:t>
            </a:r>
            <a:endParaRPr lang="en-US" sz="2650" dirty="0"/>
          </a:p>
        </p:txBody>
      </p:sp>
      <p:sp>
        <p:nvSpPr>
          <p:cNvPr id="10" name="Text 7"/>
          <p:cNvSpPr/>
          <p:nvPr/>
        </p:nvSpPr>
        <p:spPr>
          <a:xfrm>
            <a:off x="7599521" y="5390793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2000" dirty="0">
                <a:solidFill>
                  <a:srgbClr val="3B4E4E"/>
                </a:solidFill>
                <a:latin typeface="Overpass Light" pitchFamily="34" charset="0"/>
                <a:ea typeface="Overpass Light" pitchFamily="34" charset="-122"/>
                <a:cs typeface="Overpass Light" pitchFamily="34" charset="-120"/>
              </a:rPr>
              <a:t>Brand and model</a:t>
            </a:r>
            <a:endParaRPr lang="en-US" sz="2000" dirty="0"/>
          </a:p>
        </p:txBody>
      </p:sp>
      <p:sp>
        <p:nvSpPr>
          <p:cNvPr id="11" name="Text 8"/>
          <p:cNvSpPr/>
          <p:nvPr/>
        </p:nvSpPr>
        <p:spPr>
          <a:xfrm>
            <a:off x="7599521" y="5832991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2000" dirty="0">
                <a:solidFill>
                  <a:srgbClr val="3B4E4E"/>
                </a:solidFill>
                <a:latin typeface="Overpass Light" pitchFamily="34" charset="0"/>
                <a:ea typeface="Overpass Light" pitchFamily="34" charset="-122"/>
                <a:cs typeface="Overpass Light" pitchFamily="34" charset="-120"/>
              </a:rPr>
              <a:t>Manufacturing year</a:t>
            </a:r>
            <a:endParaRPr lang="en-US" sz="2000" dirty="0"/>
          </a:p>
        </p:txBody>
      </p:sp>
      <p:sp>
        <p:nvSpPr>
          <p:cNvPr id="12" name="Text 9"/>
          <p:cNvSpPr/>
          <p:nvPr/>
        </p:nvSpPr>
        <p:spPr>
          <a:xfrm>
            <a:off x="7599521" y="6275189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2000" dirty="0">
                <a:solidFill>
                  <a:srgbClr val="3B4E4E"/>
                </a:solidFill>
                <a:latin typeface="Overpass Light" pitchFamily="34" charset="0"/>
                <a:ea typeface="Overpass Light" pitchFamily="34" charset="-122"/>
                <a:cs typeface="Overpass Light" pitchFamily="34" charset="-120"/>
              </a:rPr>
              <a:t>Kilometres driven (mileage)</a:t>
            </a:r>
            <a:endParaRPr lang="en-US" sz="2000" dirty="0"/>
          </a:p>
        </p:txBody>
      </p:sp>
      <p:sp>
        <p:nvSpPr>
          <p:cNvPr id="13" name="Text 10"/>
          <p:cNvSpPr/>
          <p:nvPr/>
        </p:nvSpPr>
        <p:spPr>
          <a:xfrm>
            <a:off x="7599521" y="6717387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2000" dirty="0">
                <a:solidFill>
                  <a:srgbClr val="3B4E4E"/>
                </a:solidFill>
                <a:latin typeface="Overpass Light" pitchFamily="34" charset="0"/>
                <a:ea typeface="Overpass Light" pitchFamily="34" charset="-122"/>
                <a:cs typeface="Overpass Light" pitchFamily="34" charset="-120"/>
              </a:rPr>
              <a:t>Fuel type and transmission</a:t>
            </a:r>
            <a:endParaRPr lang="en-US" sz="2000" dirty="0"/>
          </a:p>
        </p:txBody>
      </p:sp>
      <p:sp>
        <p:nvSpPr>
          <p:cNvPr id="14" name="Text 11"/>
          <p:cNvSpPr/>
          <p:nvPr/>
        </p:nvSpPr>
        <p:spPr>
          <a:xfrm>
            <a:off x="7599521" y="7159585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2000" dirty="0">
                <a:solidFill>
                  <a:srgbClr val="3B4E4E"/>
                </a:solidFill>
                <a:latin typeface="Overpass Light" pitchFamily="34" charset="0"/>
                <a:ea typeface="Overpass Light" pitchFamily="34" charset="-122"/>
                <a:cs typeface="Overpass Light" pitchFamily="34" charset="-120"/>
              </a:rPr>
              <a:t>Engine specifications</a:t>
            </a:r>
            <a:endParaRPr lang="en-US" sz="20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3912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61749" y="519946"/>
            <a:ext cx="7820501" cy="118157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4650"/>
              </a:lnSpc>
              <a:buNone/>
            </a:pPr>
            <a:r>
              <a:rPr lang="en-US" sz="3700" b="1" dirty="0">
                <a:solidFill>
                  <a:srgbClr val="233939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Data Collection &amp; Preprocessing</a:t>
            </a:r>
            <a:endParaRPr lang="en-US" sz="3700" dirty="0"/>
          </a:p>
        </p:txBody>
      </p:sp>
      <p:sp>
        <p:nvSpPr>
          <p:cNvPr id="4" name="Text 1"/>
          <p:cNvSpPr/>
          <p:nvPr/>
        </p:nvSpPr>
        <p:spPr>
          <a:xfrm>
            <a:off x="661749" y="1985129"/>
            <a:ext cx="189071" cy="2363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dirty="0">
                <a:solidFill>
                  <a:srgbClr val="3B4E4E"/>
                </a:solidFill>
                <a:latin typeface="Syne Light" pitchFamily="34" charset="0"/>
                <a:ea typeface="Syne Light" pitchFamily="34" charset="-122"/>
                <a:cs typeface="Syne Light" pitchFamily="34" charset="-120"/>
              </a:rPr>
              <a:t>01</a:t>
            </a:r>
            <a:endParaRPr lang="en-US" dirty="0"/>
          </a:p>
        </p:txBody>
      </p:sp>
      <p:sp>
        <p:nvSpPr>
          <p:cNvPr id="5" name="Shape 2"/>
          <p:cNvSpPr/>
          <p:nvPr/>
        </p:nvSpPr>
        <p:spPr>
          <a:xfrm>
            <a:off x="661749" y="2283619"/>
            <a:ext cx="7820501" cy="22860"/>
          </a:xfrm>
          <a:prstGeom prst="rect">
            <a:avLst/>
          </a:prstGeom>
          <a:solidFill>
            <a:srgbClr val="224435"/>
          </a:solidFill>
          <a:ln/>
        </p:spPr>
      </p:sp>
      <p:sp>
        <p:nvSpPr>
          <p:cNvPr id="6" name="Text 3"/>
          <p:cNvSpPr/>
          <p:nvPr/>
        </p:nvSpPr>
        <p:spPr>
          <a:xfrm>
            <a:off x="661749" y="2423874"/>
            <a:ext cx="2363391" cy="2953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850" b="1" dirty="0">
                <a:solidFill>
                  <a:srgbClr val="3B4E4E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Data Collection</a:t>
            </a:r>
            <a:endParaRPr lang="en-US" sz="1850" dirty="0"/>
          </a:p>
        </p:txBody>
      </p:sp>
      <p:sp>
        <p:nvSpPr>
          <p:cNvPr id="7" name="Text 4"/>
          <p:cNvSpPr/>
          <p:nvPr/>
        </p:nvSpPr>
        <p:spPr>
          <a:xfrm>
            <a:off x="661749" y="2832616"/>
            <a:ext cx="7820501" cy="3024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2000" dirty="0">
                <a:solidFill>
                  <a:srgbClr val="3B4E4E"/>
                </a:solidFill>
                <a:latin typeface="Overpass Light" pitchFamily="34" charset="0"/>
                <a:ea typeface="Overpass Light" pitchFamily="34" charset="-122"/>
                <a:cs typeface="Overpass Light" pitchFamily="34" charset="-120"/>
              </a:rPr>
              <a:t>2000+ cars from premium brands: BMW, Tesla, Volkswagen, Acura</a:t>
            </a:r>
            <a:endParaRPr lang="en-US" sz="2000" dirty="0"/>
          </a:p>
        </p:txBody>
      </p:sp>
      <p:sp>
        <p:nvSpPr>
          <p:cNvPr id="8" name="Text 5"/>
          <p:cNvSpPr/>
          <p:nvPr/>
        </p:nvSpPr>
        <p:spPr>
          <a:xfrm>
            <a:off x="661749" y="3465909"/>
            <a:ext cx="189071" cy="2363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dirty="0">
                <a:solidFill>
                  <a:srgbClr val="3B4E4E"/>
                </a:solidFill>
                <a:latin typeface="Syne Light" pitchFamily="34" charset="0"/>
                <a:ea typeface="Syne Light" pitchFamily="34" charset="-122"/>
                <a:cs typeface="Syne Light" pitchFamily="34" charset="-120"/>
              </a:rPr>
              <a:t>02</a:t>
            </a:r>
            <a:endParaRPr lang="en-US" dirty="0"/>
          </a:p>
        </p:txBody>
      </p:sp>
      <p:sp>
        <p:nvSpPr>
          <p:cNvPr id="9" name="Shape 6"/>
          <p:cNvSpPr/>
          <p:nvPr/>
        </p:nvSpPr>
        <p:spPr>
          <a:xfrm>
            <a:off x="661749" y="3764399"/>
            <a:ext cx="7820501" cy="22860"/>
          </a:xfrm>
          <a:prstGeom prst="rect">
            <a:avLst/>
          </a:prstGeom>
          <a:solidFill>
            <a:srgbClr val="224435"/>
          </a:solidFill>
          <a:ln/>
        </p:spPr>
      </p:sp>
      <p:sp>
        <p:nvSpPr>
          <p:cNvPr id="10" name="Text 7"/>
          <p:cNvSpPr/>
          <p:nvPr/>
        </p:nvSpPr>
        <p:spPr>
          <a:xfrm>
            <a:off x="661749" y="3904655"/>
            <a:ext cx="2436614" cy="2953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850" b="1" dirty="0">
                <a:solidFill>
                  <a:srgbClr val="3B4E4E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Feature Extraction</a:t>
            </a:r>
            <a:endParaRPr lang="en-US" sz="1850" dirty="0"/>
          </a:p>
        </p:txBody>
      </p:sp>
      <p:sp>
        <p:nvSpPr>
          <p:cNvPr id="11" name="Text 8"/>
          <p:cNvSpPr/>
          <p:nvPr/>
        </p:nvSpPr>
        <p:spPr>
          <a:xfrm>
            <a:off x="661749" y="4313396"/>
            <a:ext cx="7820501" cy="3024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2000" dirty="0">
                <a:solidFill>
                  <a:srgbClr val="3B4E4E"/>
                </a:solidFill>
                <a:latin typeface="Overpass Light" pitchFamily="34" charset="0"/>
                <a:ea typeface="Overpass Light" pitchFamily="34" charset="-122"/>
                <a:cs typeface="Overpass Light" pitchFamily="34" charset="-120"/>
              </a:rPr>
              <a:t>Manufacturing year, mileage, fuel type, owner status, seating capacity</a:t>
            </a:r>
            <a:endParaRPr lang="en-US" sz="2000" dirty="0"/>
          </a:p>
        </p:txBody>
      </p:sp>
      <p:sp>
        <p:nvSpPr>
          <p:cNvPr id="12" name="Text 9"/>
          <p:cNvSpPr/>
          <p:nvPr/>
        </p:nvSpPr>
        <p:spPr>
          <a:xfrm>
            <a:off x="661749" y="4946690"/>
            <a:ext cx="189071" cy="3213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dirty="0">
                <a:solidFill>
                  <a:srgbClr val="3B4E4E"/>
                </a:solidFill>
                <a:latin typeface="Syne Light" pitchFamily="34" charset="0"/>
                <a:ea typeface="Syne Light" pitchFamily="34" charset="-122"/>
                <a:cs typeface="Syne Light" pitchFamily="34" charset="-120"/>
              </a:rPr>
              <a:t>03</a:t>
            </a:r>
            <a:endParaRPr lang="en-US" dirty="0"/>
          </a:p>
        </p:txBody>
      </p:sp>
      <p:sp>
        <p:nvSpPr>
          <p:cNvPr id="13" name="Shape 10"/>
          <p:cNvSpPr/>
          <p:nvPr/>
        </p:nvSpPr>
        <p:spPr>
          <a:xfrm>
            <a:off x="661749" y="5245179"/>
            <a:ext cx="7820501" cy="22860"/>
          </a:xfrm>
          <a:prstGeom prst="rect">
            <a:avLst/>
          </a:prstGeom>
          <a:solidFill>
            <a:srgbClr val="224435"/>
          </a:solidFill>
          <a:ln/>
        </p:spPr>
      </p:sp>
      <p:sp>
        <p:nvSpPr>
          <p:cNvPr id="14" name="Text 11"/>
          <p:cNvSpPr/>
          <p:nvPr/>
        </p:nvSpPr>
        <p:spPr>
          <a:xfrm>
            <a:off x="661749" y="5385435"/>
            <a:ext cx="2363391" cy="2953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850" b="1" dirty="0">
                <a:solidFill>
                  <a:srgbClr val="3B4E4E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Data Cleaning</a:t>
            </a:r>
            <a:endParaRPr lang="en-US" sz="1850" dirty="0"/>
          </a:p>
        </p:txBody>
      </p:sp>
      <p:sp>
        <p:nvSpPr>
          <p:cNvPr id="15" name="Text 12"/>
          <p:cNvSpPr/>
          <p:nvPr/>
        </p:nvSpPr>
        <p:spPr>
          <a:xfrm>
            <a:off x="661749" y="5794177"/>
            <a:ext cx="7820501" cy="3024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2000" dirty="0">
                <a:solidFill>
                  <a:srgbClr val="3B4E4E"/>
                </a:solidFill>
                <a:latin typeface="Overpass Light" pitchFamily="34" charset="0"/>
                <a:ea typeface="Overpass Light" pitchFamily="34" charset="-122"/>
                <a:cs typeface="Overpass Light" pitchFamily="34" charset="-120"/>
              </a:rPr>
              <a:t>Handled missing values, removed duplicates, encoded categorical </a:t>
            </a:r>
            <a:r>
              <a:rPr lang="en-US" sz="2000" dirty="0" smtClean="0">
                <a:solidFill>
                  <a:srgbClr val="3B4E4E"/>
                </a:solidFill>
                <a:latin typeface="Overpass Light" pitchFamily="34" charset="0"/>
                <a:ea typeface="Overpass Light" pitchFamily="34" charset="-122"/>
                <a:cs typeface="Overpass Light" pitchFamily="34" charset="-120"/>
              </a:rPr>
              <a:t>Variables</a:t>
            </a:r>
          </a:p>
          <a:p>
            <a:pPr marL="0" indent="0" algn="l">
              <a:lnSpc>
                <a:spcPts val="2350"/>
              </a:lnSpc>
              <a:buNone/>
            </a:pPr>
            <a:endParaRPr lang="en-US" sz="2000" dirty="0" smtClean="0">
              <a:solidFill>
                <a:srgbClr val="3B4E4E"/>
              </a:solidFill>
              <a:latin typeface="Overpass Light" pitchFamily="34" charset="0"/>
            </a:endParaRPr>
          </a:p>
          <a:p>
            <a:pPr marL="0" indent="0" algn="l">
              <a:lnSpc>
                <a:spcPts val="2350"/>
              </a:lnSpc>
              <a:buNone/>
            </a:pPr>
            <a:endParaRPr lang="en-US" sz="2000" dirty="0"/>
          </a:p>
        </p:txBody>
      </p:sp>
      <p:sp>
        <p:nvSpPr>
          <p:cNvPr id="16" name="Text 13"/>
          <p:cNvSpPr/>
          <p:nvPr/>
        </p:nvSpPr>
        <p:spPr>
          <a:xfrm>
            <a:off x="661749" y="6427470"/>
            <a:ext cx="189071" cy="2363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dirty="0">
                <a:solidFill>
                  <a:srgbClr val="3B4E4E"/>
                </a:solidFill>
                <a:latin typeface="Syne Light" pitchFamily="34" charset="0"/>
                <a:ea typeface="Syne Light" pitchFamily="34" charset="-122"/>
                <a:cs typeface="Syne Light" pitchFamily="34" charset="-120"/>
              </a:rPr>
              <a:t>04</a:t>
            </a:r>
            <a:endParaRPr lang="en-US" dirty="0"/>
          </a:p>
        </p:txBody>
      </p:sp>
      <p:sp>
        <p:nvSpPr>
          <p:cNvPr id="17" name="Shape 14"/>
          <p:cNvSpPr/>
          <p:nvPr/>
        </p:nvSpPr>
        <p:spPr>
          <a:xfrm>
            <a:off x="661749" y="6725960"/>
            <a:ext cx="7820501" cy="22860"/>
          </a:xfrm>
          <a:prstGeom prst="rect">
            <a:avLst/>
          </a:prstGeom>
          <a:solidFill>
            <a:srgbClr val="224435"/>
          </a:solidFill>
          <a:ln/>
        </p:spPr>
      </p:sp>
      <p:sp>
        <p:nvSpPr>
          <p:cNvPr id="18" name="Text 15"/>
          <p:cNvSpPr/>
          <p:nvPr/>
        </p:nvSpPr>
        <p:spPr>
          <a:xfrm>
            <a:off x="661749" y="6866215"/>
            <a:ext cx="2363391" cy="2953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850" b="1" dirty="0">
                <a:solidFill>
                  <a:srgbClr val="3B4E4E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Train-Test Split</a:t>
            </a:r>
            <a:endParaRPr lang="en-US" sz="1850" dirty="0"/>
          </a:p>
        </p:txBody>
      </p:sp>
      <p:sp>
        <p:nvSpPr>
          <p:cNvPr id="19" name="Text 16"/>
          <p:cNvSpPr/>
          <p:nvPr/>
        </p:nvSpPr>
        <p:spPr>
          <a:xfrm>
            <a:off x="661749" y="7274957"/>
            <a:ext cx="7820501" cy="3024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2000" dirty="0">
                <a:solidFill>
                  <a:srgbClr val="3B4E4E"/>
                </a:solidFill>
                <a:latin typeface="Overpass Light" pitchFamily="34" charset="0"/>
                <a:ea typeface="Overpass Light" pitchFamily="34" charset="-122"/>
                <a:cs typeface="Overpass Light" pitchFamily="34" charset="-120"/>
              </a:rPr>
              <a:t>Partitioned dataset for robust model validation and testing</a:t>
            </a:r>
            <a:endParaRPr lang="en-US" sz="20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793790" y="977860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233939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Modelling Approach: </a:t>
            </a:r>
            <a:r>
              <a:rPr lang="en-US" sz="4450" b="1" dirty="0" smtClean="0">
                <a:solidFill>
                  <a:srgbClr val="233939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 Algorithms </a:t>
            </a:r>
            <a:r>
              <a:rPr lang="en-US" sz="4450" b="1" dirty="0">
                <a:solidFill>
                  <a:srgbClr val="233939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Compared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387458" y="2735580"/>
            <a:ext cx="7268704" cy="1730812"/>
          </a:xfrm>
          <a:prstGeom prst="roundRect">
            <a:avLst>
              <a:gd name="adj" fmla="val 5504"/>
            </a:avLst>
          </a:prstGeom>
          <a:solidFill>
            <a:srgbClr val="FFFDE6"/>
          </a:solidFill>
          <a:ln w="30480">
            <a:solidFill>
              <a:srgbClr val="C3D4CC"/>
            </a:solidFill>
            <a:prstDash val="solid"/>
          </a:ln>
        </p:spPr>
      </p:sp>
      <p:sp>
        <p:nvSpPr>
          <p:cNvPr id="5" name="Shape 2"/>
          <p:cNvSpPr/>
          <p:nvPr/>
        </p:nvSpPr>
        <p:spPr>
          <a:xfrm>
            <a:off x="387458" y="2766060"/>
            <a:ext cx="907256" cy="1669852"/>
          </a:xfrm>
          <a:prstGeom prst="roundRect">
            <a:avLst>
              <a:gd name="adj" fmla="val 6469"/>
            </a:avLst>
          </a:prstGeom>
          <a:solidFill>
            <a:srgbClr val="DDEEE6"/>
          </a:solidFill>
          <a:ln/>
        </p:spPr>
      </p:sp>
      <p:sp>
        <p:nvSpPr>
          <p:cNvPr id="6" name="Text 3"/>
          <p:cNvSpPr/>
          <p:nvPr/>
        </p:nvSpPr>
        <p:spPr>
          <a:xfrm>
            <a:off x="1103948" y="3388281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3B4E4E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1</a:t>
            </a:r>
            <a:endParaRPr lang="en-US" sz="2650" dirty="0"/>
          </a:p>
        </p:txBody>
      </p:sp>
      <p:sp>
        <p:nvSpPr>
          <p:cNvPr id="7" name="Text 4"/>
          <p:cNvSpPr/>
          <p:nvPr/>
        </p:nvSpPr>
        <p:spPr>
          <a:xfrm>
            <a:off x="1444110" y="299287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B4E4E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Linear Regression</a:t>
            </a:r>
            <a:endParaRPr lang="en-US" sz="2200" dirty="0"/>
          </a:p>
        </p:txBody>
      </p:sp>
      <p:sp>
        <p:nvSpPr>
          <p:cNvPr id="8" name="Text 5"/>
          <p:cNvSpPr/>
          <p:nvPr/>
        </p:nvSpPr>
        <p:spPr>
          <a:xfrm>
            <a:off x="1444110" y="3483293"/>
            <a:ext cx="687562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000" dirty="0">
                <a:solidFill>
                  <a:srgbClr val="3B4E4E"/>
                </a:solidFill>
                <a:latin typeface="Overpass Light" pitchFamily="34" charset="0"/>
                <a:ea typeface="Overpass Light" pitchFamily="34" charset="-122"/>
                <a:cs typeface="Overpass Light" pitchFamily="34" charset="-120"/>
              </a:rPr>
              <a:t>Baseline model establishing fundamental price-feature relationships</a:t>
            </a:r>
            <a:endParaRPr lang="en-US" sz="2000" dirty="0"/>
          </a:p>
        </p:txBody>
      </p:sp>
      <p:sp>
        <p:nvSpPr>
          <p:cNvPr id="9" name="Shape 6"/>
          <p:cNvSpPr/>
          <p:nvPr/>
        </p:nvSpPr>
        <p:spPr>
          <a:xfrm>
            <a:off x="387459" y="4693206"/>
            <a:ext cx="7020732" cy="1577578"/>
          </a:xfrm>
          <a:prstGeom prst="roundRect">
            <a:avLst>
              <a:gd name="adj" fmla="val 6039"/>
            </a:avLst>
          </a:prstGeom>
          <a:solidFill>
            <a:srgbClr val="FFFDE6"/>
          </a:solidFill>
          <a:ln w="30480">
            <a:solidFill>
              <a:srgbClr val="C3D4CC"/>
            </a:solidFill>
            <a:prstDash val="solid"/>
          </a:ln>
        </p:spPr>
      </p:sp>
      <p:sp>
        <p:nvSpPr>
          <p:cNvPr id="10" name="Shape 7"/>
          <p:cNvSpPr/>
          <p:nvPr/>
        </p:nvSpPr>
        <p:spPr>
          <a:xfrm>
            <a:off x="387459" y="4723686"/>
            <a:ext cx="907255" cy="1516618"/>
          </a:xfrm>
          <a:prstGeom prst="roundRect">
            <a:avLst>
              <a:gd name="adj" fmla="val 6469"/>
            </a:avLst>
          </a:prstGeom>
          <a:solidFill>
            <a:srgbClr val="DDEEE6"/>
          </a:solidFill>
          <a:ln/>
        </p:spPr>
      </p:sp>
      <p:sp>
        <p:nvSpPr>
          <p:cNvPr id="11" name="Text 8"/>
          <p:cNvSpPr/>
          <p:nvPr/>
        </p:nvSpPr>
        <p:spPr>
          <a:xfrm>
            <a:off x="1103948" y="5269349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3B4E4E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2</a:t>
            </a:r>
            <a:endParaRPr lang="en-US" sz="2650" dirty="0"/>
          </a:p>
        </p:txBody>
      </p:sp>
      <p:sp>
        <p:nvSpPr>
          <p:cNvPr id="12" name="Text 9"/>
          <p:cNvSpPr/>
          <p:nvPr/>
        </p:nvSpPr>
        <p:spPr>
          <a:xfrm>
            <a:off x="1444110" y="4693206"/>
            <a:ext cx="6875620" cy="15470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lvl="1">
              <a:lnSpc>
                <a:spcPts val="2750"/>
              </a:lnSpc>
            </a:pPr>
            <a:r>
              <a:rPr lang="en-US" dirty="0">
                <a:solidFill>
                  <a:srgbClr val="3B4E4E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Model Performance Metrics</a:t>
            </a:r>
            <a:r>
              <a:rPr lang="en-US" dirty="0" smtClean="0">
                <a:solidFill>
                  <a:srgbClr val="3B4E4E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:</a:t>
            </a:r>
          </a:p>
          <a:p>
            <a:pPr lvl="1">
              <a:lnSpc>
                <a:spcPts val="2750"/>
              </a:lnSpc>
            </a:pPr>
            <a:r>
              <a:rPr lang="en-US" dirty="0" smtClean="0">
                <a:solidFill>
                  <a:srgbClr val="3B4E4E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 </a:t>
            </a:r>
            <a:r>
              <a:rPr lang="en-US" dirty="0">
                <a:solidFill>
                  <a:srgbClr val="3B4E4E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R² Score  </a:t>
            </a:r>
            <a:r>
              <a:rPr lang="en-US" dirty="0" smtClean="0">
                <a:solidFill>
                  <a:srgbClr val="3B4E4E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 :0.6424 </a:t>
            </a:r>
          </a:p>
          <a:p>
            <a:pPr lvl="1">
              <a:lnSpc>
                <a:spcPts val="2750"/>
              </a:lnSpc>
            </a:pPr>
            <a:r>
              <a:rPr lang="en-US" dirty="0" smtClean="0">
                <a:solidFill>
                  <a:srgbClr val="3B4E4E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MAE   :114032.35        </a:t>
            </a:r>
            <a:r>
              <a:rPr lang="en-US" dirty="0">
                <a:solidFill>
                  <a:srgbClr val="3B4E4E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MSE  </a:t>
            </a:r>
            <a:r>
              <a:rPr lang="en-US" dirty="0" smtClean="0">
                <a:solidFill>
                  <a:srgbClr val="3B4E4E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:72813676137.85</a:t>
            </a:r>
          </a:p>
          <a:p>
            <a:pPr lvl="1">
              <a:lnSpc>
                <a:spcPts val="2750"/>
              </a:lnSpc>
            </a:pPr>
            <a:r>
              <a:rPr lang="en-US" dirty="0" smtClean="0">
                <a:solidFill>
                  <a:srgbClr val="3B4E4E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 </a:t>
            </a:r>
            <a:r>
              <a:rPr lang="en-US" dirty="0">
                <a:solidFill>
                  <a:srgbClr val="3B4E4E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RMSE  </a:t>
            </a:r>
            <a:r>
              <a:rPr lang="en-US" dirty="0" smtClean="0">
                <a:solidFill>
                  <a:srgbClr val="3B4E4E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: </a:t>
            </a:r>
            <a:r>
              <a:rPr lang="en-US" dirty="0">
                <a:solidFill>
                  <a:srgbClr val="3B4E4E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269840.09</a:t>
            </a:r>
            <a:endParaRPr lang="en-US" dirty="0"/>
          </a:p>
        </p:txBody>
      </p:sp>
      <p:sp>
        <p:nvSpPr>
          <p:cNvPr id="13" name="Text 10"/>
          <p:cNvSpPr/>
          <p:nvPr/>
        </p:nvSpPr>
        <p:spPr>
          <a:xfrm>
            <a:off x="793790" y="6525935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000" b="1" dirty="0">
                <a:solidFill>
                  <a:srgbClr val="3B4E4E"/>
                </a:solidFill>
                <a:latin typeface="Overpass Light" pitchFamily="34" charset="0"/>
                <a:ea typeface="Overpass Light" pitchFamily="34" charset="-122"/>
                <a:cs typeface="Overpass Light" pitchFamily="34" charset="-120"/>
              </a:rPr>
              <a:t>Evaluation Metrics:</a:t>
            </a:r>
            <a:r>
              <a:rPr lang="en-US" sz="2000" dirty="0">
                <a:solidFill>
                  <a:srgbClr val="3B4E4E"/>
                </a:solidFill>
                <a:latin typeface="Overpass Light" pitchFamily="34" charset="0"/>
                <a:ea typeface="Overpass Light" pitchFamily="34" charset="-122"/>
                <a:cs typeface="Overpass Light" pitchFamily="34" charset="-120"/>
              </a:rPr>
              <a:t> RMSE (Root Mean Square Error), R² Score, Cross-Validation</a:t>
            </a:r>
            <a:endParaRPr lang="en-US" sz="2000" dirty="0"/>
          </a:p>
        </p:txBody>
      </p:sp>
      <p:pic>
        <p:nvPicPr>
          <p:cNvPr id="14" name="Picture 13" descr="pt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56162" y="977859"/>
            <a:ext cx="6974238" cy="6273881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510302" y="1654731"/>
            <a:ext cx="5956697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233939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Visualising Results</a:t>
            </a:r>
            <a:endParaRPr lang="en-US" sz="44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6814" y="2797254"/>
            <a:ext cx="566976" cy="566976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1069383" y="2797254"/>
            <a:ext cx="3173492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B4E4E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Prediction Accuracy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1069383" y="3328749"/>
            <a:ext cx="670595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dirty="0">
                <a:solidFill>
                  <a:srgbClr val="3B4E4E"/>
                </a:solidFill>
                <a:latin typeface="Overpass Light" pitchFamily="34" charset="0"/>
                <a:ea typeface="Overpass Light" pitchFamily="34" charset="-122"/>
                <a:cs typeface="Overpass Light" pitchFamily="34" charset="-120"/>
              </a:rPr>
              <a:t>Actual vs Predicted prices show close alignment along </a:t>
            </a:r>
            <a:r>
              <a:rPr lang="en-US" dirty="0" smtClean="0">
                <a:solidFill>
                  <a:srgbClr val="3B4E4E"/>
                </a:solidFill>
                <a:latin typeface="Overpass Light" pitchFamily="34" charset="0"/>
                <a:ea typeface="Overpass Light" pitchFamily="34" charset="-122"/>
                <a:cs typeface="Overpass Light" pitchFamily="34" charset="-120"/>
              </a:rPr>
              <a:t>ideal</a:t>
            </a:r>
          </a:p>
          <a:p>
            <a:pPr marL="0" indent="0" algn="l">
              <a:lnSpc>
                <a:spcPts val="2850"/>
              </a:lnSpc>
              <a:buNone/>
            </a:pPr>
            <a:r>
              <a:rPr lang="en-US" dirty="0" smtClean="0">
                <a:solidFill>
                  <a:srgbClr val="3B4E4E"/>
                </a:solidFill>
                <a:latin typeface="Overpass Light" pitchFamily="34" charset="0"/>
                <a:ea typeface="Overpass Light" pitchFamily="34" charset="-122"/>
                <a:cs typeface="Overpass Light" pitchFamily="34" charset="-120"/>
              </a:rPr>
              <a:t> </a:t>
            </a:r>
            <a:r>
              <a:rPr lang="en-US" dirty="0">
                <a:solidFill>
                  <a:srgbClr val="3B4E4E"/>
                </a:solidFill>
                <a:latin typeface="Overpass Light" pitchFamily="34" charset="0"/>
                <a:ea typeface="Overpass Light" pitchFamily="34" charset="-122"/>
                <a:cs typeface="Overpass Light" pitchFamily="34" charset="-120"/>
              </a:rPr>
              <a:t>line</a:t>
            </a:r>
            <a:endParaRPr lang="en-US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5575" y="4309705"/>
            <a:ext cx="566976" cy="566976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1115579" y="4238863"/>
            <a:ext cx="3127296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B4E4E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Feature Importance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1069383" y="4695229"/>
            <a:ext cx="670595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dirty="0">
                <a:solidFill>
                  <a:srgbClr val="3B4E4E"/>
                </a:solidFill>
                <a:latin typeface="Overpass Light" pitchFamily="34" charset="0"/>
                <a:ea typeface="Overpass Light" pitchFamily="34" charset="-122"/>
                <a:cs typeface="Overpass Light" pitchFamily="34" charset="-120"/>
              </a:rPr>
              <a:t>Mileage, car age, and brand emerge as top price influencers</a:t>
            </a:r>
            <a:endParaRPr lang="en-US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76887" y="5822156"/>
            <a:ext cx="566976" cy="566976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1115579" y="5751314"/>
            <a:ext cx="354353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B4E4E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Interactive Exploration</a:t>
            </a:r>
            <a:endParaRPr lang="en-US" sz="2200" dirty="0"/>
          </a:p>
        </p:txBody>
      </p:sp>
      <p:sp>
        <p:nvSpPr>
          <p:cNvPr id="12" name="Text 6"/>
          <p:cNvSpPr/>
          <p:nvPr/>
        </p:nvSpPr>
        <p:spPr>
          <a:xfrm>
            <a:off x="1136185" y="6211967"/>
            <a:ext cx="670595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dirty="0">
                <a:solidFill>
                  <a:srgbClr val="3B4E4E"/>
                </a:solidFill>
                <a:latin typeface="Overpass Light" pitchFamily="34" charset="0"/>
                <a:ea typeface="Overpass Light" pitchFamily="34" charset="-122"/>
                <a:cs typeface="Overpass Light" pitchFamily="34" charset="-120"/>
              </a:rPr>
              <a:t>Dynamic plots enable users to explore </a:t>
            </a:r>
            <a:r>
              <a:rPr lang="en-US" dirty="0" smtClean="0">
                <a:solidFill>
                  <a:srgbClr val="3B4E4E"/>
                </a:solidFill>
                <a:latin typeface="Overpass Light" pitchFamily="34" charset="0"/>
                <a:ea typeface="Overpass Light" pitchFamily="34" charset="-122"/>
                <a:cs typeface="Overpass Light" pitchFamily="34" charset="-120"/>
              </a:rPr>
              <a:t>feature-price</a:t>
            </a:r>
          </a:p>
          <a:p>
            <a:pPr marL="0" indent="0" algn="l">
              <a:lnSpc>
                <a:spcPts val="2850"/>
              </a:lnSpc>
              <a:buNone/>
            </a:pPr>
            <a:r>
              <a:rPr lang="en-US" dirty="0" smtClean="0">
                <a:solidFill>
                  <a:srgbClr val="3B4E4E"/>
                </a:solidFill>
                <a:latin typeface="Overpass Light" pitchFamily="34" charset="0"/>
                <a:ea typeface="Overpass Light" pitchFamily="34" charset="-122"/>
                <a:cs typeface="Overpass Light" pitchFamily="34" charset="-120"/>
              </a:rPr>
              <a:t> </a:t>
            </a:r>
            <a:r>
              <a:rPr lang="en-US" dirty="0">
                <a:solidFill>
                  <a:srgbClr val="3B4E4E"/>
                </a:solidFill>
                <a:latin typeface="Overpass Light" pitchFamily="34" charset="0"/>
                <a:ea typeface="Overpass Light" pitchFamily="34" charset="-122"/>
                <a:cs typeface="Overpass Light" pitchFamily="34" charset="-120"/>
              </a:rPr>
              <a:t>relationships</a:t>
            </a:r>
            <a:endParaRPr lang="en-US" dirty="0"/>
          </a:p>
        </p:txBody>
      </p:sp>
      <p:sp>
        <p:nvSpPr>
          <p:cNvPr id="6146" name="AutoShape 2" descr="blob:https://web.whatsapp.com/21d40e28-4387-46cc-9c25-c44f3e8a84bc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/>
          </a:p>
        </p:txBody>
      </p:sp>
      <p:sp>
        <p:nvSpPr>
          <p:cNvPr id="6148" name="AutoShape 4" descr="blob:https://web.whatsapp.com/21d40e28-4387-46cc-9c25-c44f3e8a84bc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/>
          </a:p>
        </p:txBody>
      </p:sp>
      <p:pic>
        <p:nvPicPr>
          <p:cNvPr id="15" name="Picture 14" descr="n.jp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284203" y="774915"/>
            <a:ext cx="7346199" cy="6664271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90907" y="464344"/>
            <a:ext cx="10348912" cy="5276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150"/>
              </a:lnSpc>
              <a:buNone/>
            </a:pPr>
            <a:r>
              <a:rPr lang="en-US" sz="3300" b="1" dirty="0">
                <a:solidFill>
                  <a:srgbClr val="233939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Deployment: Real-Time Price Prediction App</a:t>
            </a:r>
            <a:endParaRPr lang="en-US" sz="330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0907" y="1435179"/>
            <a:ext cx="7211258" cy="7211258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8221742" y="1414105"/>
            <a:ext cx="2885599" cy="3164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2400" b="1" dirty="0">
                <a:solidFill>
                  <a:srgbClr val="233939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Application Features</a:t>
            </a:r>
            <a:endParaRPr lang="en-US" sz="2400" dirty="0"/>
          </a:p>
        </p:txBody>
      </p:sp>
      <p:sp>
        <p:nvSpPr>
          <p:cNvPr id="5" name="Shape 2"/>
          <p:cNvSpPr/>
          <p:nvPr/>
        </p:nvSpPr>
        <p:spPr>
          <a:xfrm>
            <a:off x="8221742" y="2010192"/>
            <a:ext cx="84415" cy="84415"/>
          </a:xfrm>
          <a:prstGeom prst="roundRect">
            <a:avLst>
              <a:gd name="adj" fmla="val 541610"/>
            </a:avLst>
          </a:prstGeom>
          <a:solidFill>
            <a:srgbClr val="224435"/>
          </a:solidFill>
          <a:ln/>
        </p:spPr>
      </p:sp>
      <p:sp>
        <p:nvSpPr>
          <p:cNvPr id="6" name="Text 3"/>
          <p:cNvSpPr/>
          <p:nvPr/>
        </p:nvSpPr>
        <p:spPr>
          <a:xfrm>
            <a:off x="8474988" y="1920478"/>
            <a:ext cx="2677954" cy="2638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2000" b="1" dirty="0">
                <a:solidFill>
                  <a:srgbClr val="3B4E4E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User-Friendly Interface</a:t>
            </a:r>
            <a:endParaRPr lang="en-US" sz="2000" dirty="0"/>
          </a:p>
        </p:txBody>
      </p:sp>
      <p:sp>
        <p:nvSpPr>
          <p:cNvPr id="7" name="Text 4"/>
          <p:cNvSpPr/>
          <p:nvPr/>
        </p:nvSpPr>
        <p:spPr>
          <a:xfrm>
            <a:off x="8474988" y="2353151"/>
            <a:ext cx="5572006" cy="2700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dirty="0">
                <a:solidFill>
                  <a:srgbClr val="3B4E4E"/>
                </a:solidFill>
                <a:latin typeface="Overpass Light" pitchFamily="34" charset="0"/>
                <a:ea typeface="Overpass Light" pitchFamily="34" charset="-122"/>
                <a:cs typeface="Overpass Light" pitchFamily="34" charset="-120"/>
              </a:rPr>
              <a:t>Built with Python and Streamlit framework</a:t>
            </a:r>
            <a:endParaRPr lang="en-US" dirty="0"/>
          </a:p>
        </p:txBody>
      </p:sp>
      <p:sp>
        <p:nvSpPr>
          <p:cNvPr id="8" name="Shape 5"/>
          <p:cNvSpPr/>
          <p:nvPr/>
        </p:nvSpPr>
        <p:spPr>
          <a:xfrm>
            <a:off x="8221742" y="3050560"/>
            <a:ext cx="84415" cy="84415"/>
          </a:xfrm>
          <a:prstGeom prst="roundRect">
            <a:avLst>
              <a:gd name="adj" fmla="val 541610"/>
            </a:avLst>
          </a:prstGeom>
          <a:solidFill>
            <a:srgbClr val="224435"/>
          </a:solidFill>
          <a:ln/>
        </p:spPr>
      </p:sp>
      <p:sp>
        <p:nvSpPr>
          <p:cNvPr id="9" name="Text 6"/>
          <p:cNvSpPr/>
          <p:nvPr/>
        </p:nvSpPr>
        <p:spPr>
          <a:xfrm>
            <a:off x="8474988" y="2960846"/>
            <a:ext cx="2178248" cy="2638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2000" b="1" dirty="0">
                <a:solidFill>
                  <a:srgbClr val="3B4E4E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Instant Predictions</a:t>
            </a:r>
            <a:endParaRPr lang="en-US" sz="2000" dirty="0"/>
          </a:p>
        </p:txBody>
      </p:sp>
      <p:sp>
        <p:nvSpPr>
          <p:cNvPr id="10" name="Text 7"/>
          <p:cNvSpPr/>
          <p:nvPr/>
        </p:nvSpPr>
        <p:spPr>
          <a:xfrm>
            <a:off x="8474988" y="3393519"/>
            <a:ext cx="5572006" cy="2700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dirty="0">
                <a:solidFill>
                  <a:srgbClr val="3B4E4E"/>
                </a:solidFill>
                <a:latin typeface="Overpass Light" pitchFamily="34" charset="0"/>
                <a:ea typeface="Overpass Light" pitchFamily="34" charset="-122"/>
                <a:cs typeface="Overpass Light" pitchFamily="34" charset="-120"/>
              </a:rPr>
              <a:t>Users input specs, receive immediate price estimates</a:t>
            </a:r>
            <a:endParaRPr lang="en-US" dirty="0"/>
          </a:p>
        </p:txBody>
      </p:sp>
      <p:sp>
        <p:nvSpPr>
          <p:cNvPr id="11" name="Shape 8"/>
          <p:cNvSpPr/>
          <p:nvPr/>
        </p:nvSpPr>
        <p:spPr>
          <a:xfrm>
            <a:off x="8221742" y="4090928"/>
            <a:ext cx="84415" cy="84415"/>
          </a:xfrm>
          <a:prstGeom prst="roundRect">
            <a:avLst>
              <a:gd name="adj" fmla="val 541610"/>
            </a:avLst>
          </a:prstGeom>
          <a:solidFill>
            <a:srgbClr val="224435"/>
          </a:solidFill>
          <a:ln/>
        </p:spPr>
      </p:sp>
      <p:sp>
        <p:nvSpPr>
          <p:cNvPr id="12" name="Text 9"/>
          <p:cNvSpPr/>
          <p:nvPr/>
        </p:nvSpPr>
        <p:spPr>
          <a:xfrm>
            <a:off x="8474988" y="4001214"/>
            <a:ext cx="2248257" cy="2638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2000" b="1" dirty="0">
                <a:solidFill>
                  <a:srgbClr val="3B4E4E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Informed Decisions</a:t>
            </a:r>
            <a:endParaRPr lang="en-US" sz="2000" dirty="0"/>
          </a:p>
        </p:txBody>
      </p:sp>
      <p:sp>
        <p:nvSpPr>
          <p:cNvPr id="13" name="Text 10"/>
          <p:cNvSpPr/>
          <p:nvPr/>
        </p:nvSpPr>
        <p:spPr>
          <a:xfrm>
            <a:off x="8474988" y="4433888"/>
            <a:ext cx="5572006" cy="2700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dirty="0">
                <a:solidFill>
                  <a:srgbClr val="3B4E4E"/>
                </a:solidFill>
                <a:latin typeface="Overpass Light" pitchFamily="34" charset="0"/>
                <a:ea typeface="Overpass Light" pitchFamily="34" charset="-122"/>
                <a:cs typeface="Overpass Light" pitchFamily="34" charset="-120"/>
              </a:rPr>
              <a:t>Empowers both buyers and sellers with data insights</a:t>
            </a:r>
            <a:endParaRPr lang="en-US" dirty="0"/>
          </a:p>
        </p:txBody>
      </p:sp>
      <p:sp>
        <p:nvSpPr>
          <p:cNvPr id="14" name="Shape 11"/>
          <p:cNvSpPr/>
          <p:nvPr/>
        </p:nvSpPr>
        <p:spPr>
          <a:xfrm>
            <a:off x="8221742" y="5131296"/>
            <a:ext cx="84415" cy="84415"/>
          </a:xfrm>
          <a:prstGeom prst="roundRect">
            <a:avLst>
              <a:gd name="adj" fmla="val 541610"/>
            </a:avLst>
          </a:prstGeom>
          <a:solidFill>
            <a:srgbClr val="224435"/>
          </a:solidFill>
          <a:ln/>
        </p:spPr>
      </p:sp>
      <p:sp>
        <p:nvSpPr>
          <p:cNvPr id="15" name="Text 12"/>
          <p:cNvSpPr/>
          <p:nvPr/>
        </p:nvSpPr>
        <p:spPr>
          <a:xfrm>
            <a:off x="8474988" y="5041583"/>
            <a:ext cx="2110740" cy="2638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2000" b="1" dirty="0">
                <a:solidFill>
                  <a:srgbClr val="3B4E4E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Integration Ready</a:t>
            </a:r>
            <a:endParaRPr lang="en-US" sz="2000" dirty="0"/>
          </a:p>
        </p:txBody>
      </p:sp>
      <p:sp>
        <p:nvSpPr>
          <p:cNvPr id="16" name="Text 13"/>
          <p:cNvSpPr/>
          <p:nvPr/>
        </p:nvSpPr>
        <p:spPr>
          <a:xfrm>
            <a:off x="8474988" y="5474256"/>
            <a:ext cx="5572006" cy="2700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dirty="0">
                <a:solidFill>
                  <a:srgbClr val="3B4E4E"/>
                </a:solidFill>
                <a:latin typeface="Overpass Light" pitchFamily="34" charset="0"/>
                <a:ea typeface="Overpass Light" pitchFamily="34" charset="-122"/>
                <a:cs typeface="Overpass Light" pitchFamily="34" charset="-120"/>
              </a:rPr>
              <a:t>Potential deployment to online marketplaces</a:t>
            </a:r>
            <a:endParaRPr lang="en-US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515433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04255" y="3068836"/>
            <a:ext cx="9930051" cy="6288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950"/>
              </a:lnSpc>
              <a:buNone/>
            </a:pPr>
            <a:r>
              <a:rPr lang="en-US" sz="3950" b="1" dirty="0">
                <a:solidFill>
                  <a:srgbClr val="233939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Business Impact &amp; Future Directions</a:t>
            </a:r>
            <a:endParaRPr lang="en-US" sz="3950" dirty="0"/>
          </a:p>
        </p:txBody>
      </p:sp>
      <p:sp>
        <p:nvSpPr>
          <p:cNvPr id="4" name="Text 1"/>
          <p:cNvSpPr/>
          <p:nvPr/>
        </p:nvSpPr>
        <p:spPr>
          <a:xfrm>
            <a:off x="704255" y="4200763"/>
            <a:ext cx="3018592" cy="3771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50"/>
              </a:lnSpc>
              <a:buNone/>
            </a:pPr>
            <a:r>
              <a:rPr lang="en-US" sz="2350" b="1" dirty="0">
                <a:solidFill>
                  <a:srgbClr val="233939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Current Impact</a:t>
            </a:r>
            <a:endParaRPr lang="en-US" sz="2350" dirty="0"/>
          </a:p>
        </p:txBody>
      </p:sp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9740" y="4776609"/>
            <a:ext cx="301823" cy="377309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1358265" y="4804291"/>
            <a:ext cx="5711428" cy="3219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3B4E4E"/>
                </a:solidFill>
                <a:latin typeface="Overpass Light" pitchFamily="34" charset="0"/>
                <a:ea typeface="Overpass Light" pitchFamily="34" charset="-122"/>
                <a:cs typeface="Overpass Light" pitchFamily="34" charset="-120"/>
              </a:rPr>
              <a:t>Enhanced transparency and trust in transactions</a:t>
            </a:r>
            <a:endParaRPr lang="en-US" sz="200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9740" y="5792807"/>
            <a:ext cx="301823" cy="377309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1358265" y="5820489"/>
            <a:ext cx="5711428" cy="3219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3B4E4E"/>
                </a:solidFill>
                <a:latin typeface="Overpass Light" pitchFamily="34" charset="0"/>
                <a:ea typeface="Overpass Light" pitchFamily="34" charset="-122"/>
                <a:cs typeface="Overpass Light" pitchFamily="34" charset="-120"/>
              </a:rPr>
              <a:t>Optimised pricing strategies for dealers</a:t>
            </a:r>
            <a:endParaRPr lang="en-US" sz="2000" dirty="0"/>
          </a:p>
        </p:txBody>
      </p:sp>
      <p:pic>
        <p:nvPicPr>
          <p:cNvPr id="9" name="Image 3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9740" y="6809006"/>
            <a:ext cx="301823" cy="377309"/>
          </a:xfrm>
          <a:prstGeom prst="rect">
            <a:avLst/>
          </a:prstGeom>
        </p:spPr>
      </p:pic>
      <p:sp>
        <p:nvSpPr>
          <p:cNvPr id="10" name="Text 4"/>
          <p:cNvSpPr/>
          <p:nvPr/>
        </p:nvSpPr>
        <p:spPr>
          <a:xfrm>
            <a:off x="1358265" y="6836688"/>
            <a:ext cx="5711428" cy="3219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3B4E4E"/>
                </a:solidFill>
                <a:latin typeface="Overpass Light" pitchFamily="34" charset="0"/>
                <a:ea typeface="Overpass Light" pitchFamily="34" charset="-122"/>
                <a:cs typeface="Overpass Light" pitchFamily="34" charset="-120"/>
              </a:rPr>
              <a:t>Data-driven decision making for consumers</a:t>
            </a:r>
            <a:endParaRPr lang="en-US" sz="2000" dirty="0"/>
          </a:p>
        </p:txBody>
      </p:sp>
      <p:sp>
        <p:nvSpPr>
          <p:cNvPr id="11" name="Text 5"/>
          <p:cNvSpPr/>
          <p:nvPr/>
        </p:nvSpPr>
        <p:spPr>
          <a:xfrm>
            <a:off x="7568327" y="4200763"/>
            <a:ext cx="3018592" cy="3771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50"/>
              </a:lnSpc>
              <a:buNone/>
            </a:pPr>
            <a:r>
              <a:rPr lang="en-US" sz="2350" b="1" dirty="0">
                <a:solidFill>
                  <a:srgbClr val="233939"/>
                </a:solidFill>
                <a:latin typeface="Syne Bold" pitchFamily="34" charset="0"/>
                <a:ea typeface="Syne Bold" pitchFamily="34" charset="-122"/>
                <a:cs typeface="Syne Bold" pitchFamily="34" charset="-120"/>
              </a:rPr>
              <a:t>Future Roadmap</a:t>
            </a:r>
            <a:endParaRPr lang="en-US" sz="2350" dirty="0"/>
          </a:p>
        </p:txBody>
      </p:sp>
      <p:pic>
        <p:nvPicPr>
          <p:cNvPr id="12" name="Image 4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43813" y="4776609"/>
            <a:ext cx="301823" cy="377309"/>
          </a:xfrm>
          <a:prstGeom prst="rect">
            <a:avLst/>
          </a:prstGeom>
        </p:spPr>
      </p:pic>
      <p:sp>
        <p:nvSpPr>
          <p:cNvPr id="13" name="Text 6"/>
          <p:cNvSpPr/>
          <p:nvPr/>
        </p:nvSpPr>
        <p:spPr>
          <a:xfrm>
            <a:off x="8222337" y="4804291"/>
            <a:ext cx="5711428" cy="3219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3B4E4E"/>
                </a:solidFill>
                <a:latin typeface="Overpass Light" pitchFamily="34" charset="0"/>
                <a:ea typeface="Overpass Light" pitchFamily="34" charset="-122"/>
                <a:cs typeface="Overpass Light" pitchFamily="34" charset="-120"/>
              </a:rPr>
              <a:t>Incorporate additional data sources and market trends</a:t>
            </a:r>
            <a:endParaRPr lang="en-US" sz="2000" dirty="0"/>
          </a:p>
        </p:txBody>
      </p:sp>
      <p:pic>
        <p:nvPicPr>
          <p:cNvPr id="14" name="Image 5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43813" y="5792807"/>
            <a:ext cx="301823" cy="377309"/>
          </a:xfrm>
          <a:prstGeom prst="rect">
            <a:avLst/>
          </a:prstGeom>
        </p:spPr>
      </p:pic>
      <p:sp>
        <p:nvSpPr>
          <p:cNvPr id="15" name="Text 7"/>
          <p:cNvSpPr/>
          <p:nvPr/>
        </p:nvSpPr>
        <p:spPr>
          <a:xfrm>
            <a:off x="8222337" y="5820489"/>
            <a:ext cx="5711428" cy="3219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3B4E4E"/>
                </a:solidFill>
                <a:latin typeface="Overpass Light" pitchFamily="34" charset="0"/>
                <a:ea typeface="Overpass Light" pitchFamily="34" charset="-122"/>
                <a:cs typeface="Overpass Light" pitchFamily="34" charset="-120"/>
              </a:rPr>
              <a:t>Implement deep learning models for enhanced accuracy</a:t>
            </a:r>
            <a:endParaRPr lang="en-US" sz="2000" dirty="0"/>
          </a:p>
        </p:txBody>
      </p:sp>
      <p:pic>
        <p:nvPicPr>
          <p:cNvPr id="16" name="Image 6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43813" y="6809006"/>
            <a:ext cx="301823" cy="377309"/>
          </a:xfrm>
          <a:prstGeom prst="rect">
            <a:avLst/>
          </a:prstGeom>
        </p:spPr>
      </p:pic>
      <p:sp>
        <p:nvSpPr>
          <p:cNvPr id="17" name="Text 8"/>
          <p:cNvSpPr/>
          <p:nvPr/>
        </p:nvSpPr>
        <p:spPr>
          <a:xfrm>
            <a:off x="8222337" y="6864370"/>
            <a:ext cx="5711428" cy="3219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3B4E4E"/>
                </a:solidFill>
                <a:latin typeface="Overpass Light" pitchFamily="34" charset="0"/>
                <a:ea typeface="Overpass Light" pitchFamily="34" charset="-122"/>
                <a:cs typeface="Overpass Light" pitchFamily="34" charset="-120"/>
              </a:rPr>
              <a:t>Expand to motorbikes, electric and hybrid vehicles</a:t>
            </a:r>
            <a:endParaRPr lang="en-US" sz="200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7749df63a63cd807fdfde5f2024f37f1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2888" y="418453"/>
            <a:ext cx="12553626" cy="7377193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290</TotalTime>
  <Words>364</Words>
  <Application>Microsoft Office PowerPoint</Application>
  <PresentationFormat>Custom</PresentationFormat>
  <Paragraphs>85</Paragraphs>
  <Slides>9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5" baseType="lpstr">
      <vt:lpstr>Arial</vt:lpstr>
      <vt:lpstr>Overpass Light</vt:lpstr>
      <vt:lpstr>Calibri</vt:lpstr>
      <vt:lpstr>Syne Bold</vt:lpstr>
      <vt:lpstr>Syne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sweetysweety</dc:creator>
  <cp:lastModifiedBy>Prince</cp:lastModifiedBy>
  <cp:revision>17</cp:revision>
  <dcterms:created xsi:type="dcterms:W3CDTF">2025-10-15T06:49:49Z</dcterms:created>
  <dcterms:modified xsi:type="dcterms:W3CDTF">2025-10-16T16:01:29Z</dcterms:modified>
</cp:coreProperties>
</file>